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57" r:id="rId4"/>
    <p:sldId id="271" r:id="rId5"/>
    <p:sldId id="272" r:id="rId6"/>
    <p:sldId id="275" r:id="rId7"/>
    <p:sldId id="273" r:id="rId8"/>
    <p:sldId id="274" r:id="rId9"/>
    <p:sldId id="276" r:id="rId10"/>
    <p:sldId id="283" r:id="rId11"/>
    <p:sldId id="284" r:id="rId12"/>
    <p:sldId id="285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D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9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1CF53-F2F0-43DF-AABD-5C4398A272B3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DC781-1C9A-4B2D-9743-53AD5FAF1252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57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9C840-34C6-40FE-BDDE-1E3226EE2C89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5743C-6387-4B6C-AB86-CC85E2D4A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79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5743C-6387-4B6C-AB86-CC85E2D4A8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28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5743C-6387-4B6C-AB86-CC85E2D4A8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77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32BFC-4CFB-4D05-B27E-E78FD94B190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66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32BFC-4CFB-4D05-B27E-E78FD94B190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970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5743C-6387-4B6C-AB86-CC85E2D4A8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96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5743C-6387-4B6C-AB86-CC85E2D4A8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2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5743C-6387-4B6C-AB86-CC85E2D4A8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04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5743C-6387-4B6C-AB86-CC85E2D4A8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61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5743C-6387-4B6C-AB86-CC85E2D4A8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06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5743C-6387-4B6C-AB86-CC85E2D4A8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7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9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7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8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7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0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6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22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39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21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3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3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89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marinedu-my.sharepoint.com/personal/ctorresbenavides_marin_edu/_layouts/15/guestaccess.aspx?guestaccesstoken=j3GOf1/FFRwdB7ZgbP1kkJif37u15X%2bTUaP6v0Stq9Y%3d&amp;docid=1ab121a453cb4465fad9288741f1b17d2&amp;rev=1" TargetMode="External"/><Relationship Id="rId4" Type="http://schemas.openxmlformats.org/officeDocument/2006/relationships/hyperlink" Target="https://marinedu-my.sharepoint.com/personal/ctorresbenavides_marin_edu/_layouts/15/guestaccess.aspx?guestaccesstoken=t4740UsGKhqKOW/hHy%2bOEJW5qv8sZ%2bIJdZLHjyxPDyI%3d&amp;docid=1638de582242245cf90b3b577640921ae&amp;rev=1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in.ed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arinedu-my.sharepoint.com/personal/ctorresbenavides_marin_edu/_layouts/15/guestaccess.aspx?guestaccesstoken=VkciQbvlJhGjByoe5U4lJ0VgYnl/WwKJ6w8f5aJP55U=&amp;docid=08d5add35dc61454bb9290715f0edf0c4&amp;rev=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rinedu-my.sharepoint.com/personal/ctorresbenavides_marin_edu/_layouts/15/guestaccess.aspx?guestaccesstoken=ASkGpIBnNDO2xH1KSHiy0GhSYRvNLyTnnUZbV5/LLts=&amp;docid=06a6521cfcfe44a81829cb367f856f875&amp;rev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Syllabus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Flex Week Fall 2016.  August 15, 2016</a:t>
            </a:r>
          </a:p>
        </p:txBody>
      </p:sp>
      <p:pic>
        <p:nvPicPr>
          <p:cNvPr id="4" name="Picture 3" descr="College of Marin - Wikipedia, the free encyclopedi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8053" y="4770438"/>
            <a:ext cx="2313622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48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824" y="1807014"/>
            <a:ext cx="10515600" cy="405086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buFont typeface="Wingdings" charset="2"/>
              <a:buChar char="§"/>
            </a:pPr>
            <a:r>
              <a:rPr lang="en-US" sz="2200" dirty="0"/>
              <a:t>Students are not the only audience</a:t>
            </a:r>
          </a:p>
          <a:p>
            <a:pPr>
              <a:buFont typeface="Wingdings" charset="2"/>
              <a:buChar char="§"/>
            </a:pPr>
            <a:r>
              <a:rPr lang="en-US" sz="2200" dirty="0"/>
              <a:t>Syllabi are commonly used for articulation purposes and must impart enough information for faculty reviewers at four-year institutions to make a decision about course comparability</a:t>
            </a:r>
          </a:p>
          <a:p>
            <a:pPr>
              <a:buFont typeface="Wingdings" charset="2"/>
              <a:buChar char="§"/>
            </a:pPr>
            <a:r>
              <a:rPr lang="en-US" sz="2200" dirty="0"/>
              <a:t>Auditors request syllabi each year via random sampling</a:t>
            </a:r>
          </a:p>
          <a:p>
            <a:pPr>
              <a:buFont typeface="Wingdings" charset="2"/>
              <a:buChar char="§"/>
            </a:pPr>
            <a:r>
              <a:rPr lang="en-US" sz="2200" dirty="0"/>
              <a:t>Posting your syllabi in Moodle (soon to be Canvas) ensures students can always find it and we can access it for the annual audit, if necessary</a:t>
            </a:r>
          </a:p>
          <a:p>
            <a:pPr>
              <a:buFont typeface="Wingdings" charset="2"/>
              <a:buChar char="§"/>
            </a:pPr>
            <a:r>
              <a:rPr lang="en-US" sz="2200" dirty="0"/>
              <a:t>Providing a copy to the department assistant is essential: part-time faculty may have moved on and hard to find if we need the syllabus for a course they taught</a:t>
            </a:r>
          </a:p>
          <a:p>
            <a:pPr>
              <a:buFont typeface="Wingdings" charset="2"/>
              <a:buChar char="§"/>
            </a:pPr>
            <a:r>
              <a:rPr lang="en-US" sz="2200" dirty="0"/>
              <a:t>A course syllabus should be created for each course in a "family" as the SLOs are different</a:t>
            </a:r>
          </a:p>
          <a:p>
            <a:pPr>
              <a:buFont typeface="Wingdings" charset="2"/>
              <a:buChar char="§"/>
            </a:pPr>
            <a:r>
              <a:rPr lang="en-US" sz="2200" dirty="0"/>
              <a:t>Please refer new full-time and part-time faculty to the Faculty Handbook and other faculty resources to help them with their course syllabi </a:t>
            </a:r>
          </a:p>
        </p:txBody>
      </p:sp>
    </p:spTree>
    <p:extLst>
      <p:ext uri="{BB962C8B-B14F-4D97-AF65-F5344CB8AC3E}">
        <p14:creationId xmlns:p14="http://schemas.microsoft.com/office/powerpoint/2010/main" val="2736035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College of Marin </a:t>
            </a:r>
            <a:br>
              <a:rPr lang="en-US" dirty="0"/>
            </a:br>
            <a:r>
              <a:rPr lang="en-US" dirty="0"/>
              <a:t>Course Syllabus 101 Guidelines</a:t>
            </a:r>
          </a:p>
        </p:txBody>
      </p:sp>
      <p:pic>
        <p:nvPicPr>
          <p:cNvPr id="5" name="Content Placeholder 4" descr="Keep calm it's on the syllabus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349808" y="1836118"/>
            <a:ext cx="4042163" cy="4725214"/>
          </a:xfrm>
        </p:spPr>
      </p:pic>
      <p:sp>
        <p:nvSpPr>
          <p:cNvPr id="3" name="TextBox 2"/>
          <p:cNvSpPr txBox="1"/>
          <p:nvPr/>
        </p:nvSpPr>
        <p:spPr>
          <a:xfrm>
            <a:off x="1093861" y="3169691"/>
            <a:ext cx="3179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4"/>
              </a:rPr>
              <a:t>COM Syllabus Template</a:t>
            </a:r>
            <a:endParaRPr lang="en-US" dirty="0"/>
          </a:p>
          <a:p>
            <a:pPr algn="ctr"/>
            <a:r>
              <a:rPr lang="en-US" dirty="0">
                <a:hlinkClick r:id="rId5"/>
              </a:rPr>
              <a:t>COM Syllabus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86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69982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course syllabus should: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935261" y="1557338"/>
            <a:ext cx="10418539" cy="5073951"/>
          </a:xfrm>
        </p:spPr>
        <p:txBody>
          <a:bodyPr vert="horz" lIns="0" tIns="45720" rIns="0" bIns="45720" rtlCol="0" anchor="t"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Serve as the contract or formal agreement between the instructor and the students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Provide a coherent overview of the course and required information (students understand what they are getting into when signing up)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Align with the College’s policies and include information specific to College of Marin; all communications with students should be conducted on College email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Include SLOs that are the same as those found on the course outline of record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Be posted in the College’s Learning Management System (Moodle)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Include a rubric to provide clarity to students about grading for course assignments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Follow the guidelines set forth in the Faculty Handbook</a:t>
            </a:r>
          </a:p>
          <a:p>
            <a:pPr marL="457200" lvl="1" indent="0">
              <a:buNone/>
            </a:pPr>
            <a:endParaRPr lang="en-US" sz="2000" dirty="0"/>
          </a:p>
          <a:p>
            <a:pPr marL="201168" lvl="1" indent="0" algn="ctr">
              <a:buNone/>
            </a:pPr>
            <a:r>
              <a:rPr lang="en-US" sz="2000" b="1" dirty="0"/>
              <a:t>A “learner-centered” syllabus is the goal!</a:t>
            </a:r>
          </a:p>
          <a:p>
            <a:pPr marL="201168" lvl="1" indent="0">
              <a:buNone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class syllabu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7641" y="4434538"/>
            <a:ext cx="1921812" cy="192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389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course syllabus should not…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/>
              <a:t>Be vague or confusing, especially regarding course expectations and grading policies (most grade challenges are due to ambiguities in the grading procedures set forth in the syllabus)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/>
              <a:t>Omit information that is verbally communicated to students (if it isn’t in writing, it won’t matter what was said in class; if a communication is issued verbally in class that is not in the syllabus, discrepancies may arise)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/>
              <a:t>Include policies that aren’t congruent with College policies (for example, “no make-up exams” or “no late assignments”)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/>
              <a:t>Be revised without being formally distributed to enrolled students (flexibility is part of any course and when a syllabus is revised, it should be posted in the learning management system and given to students)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/>
              <a:t>Be subjective or arbitrary</a:t>
            </a:r>
          </a:p>
        </p:txBody>
      </p:sp>
    </p:spTree>
    <p:extLst>
      <p:ext uri="{BB962C8B-B14F-4D97-AF65-F5344CB8AC3E}">
        <p14:creationId xmlns:p14="http://schemas.microsoft.com/office/powerpoint/2010/main" val="26655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 best-practice course syllabus accomplishes: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4613" y="1846262"/>
            <a:ext cx="5484776" cy="4497387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buFont typeface="Wingdings" charset="2"/>
              <a:buChar char="§"/>
            </a:pPr>
            <a:r>
              <a:rPr lang="en-US" sz="2200" dirty="0">
                <a:solidFill>
                  <a:srgbClr val="000000"/>
                </a:solidFill>
                <a:sym typeface="Wingdings" charset="0"/>
              </a:rPr>
              <a:t>“</a:t>
            </a:r>
            <a:r>
              <a:rPr lang="en-US" sz="2200" dirty="0">
                <a:solidFill>
                  <a:schemeClr val="tx1"/>
                </a:solidFill>
                <a:sym typeface="Wingdings" charset="0"/>
              </a:rPr>
              <a:t>Sets the climate” for the course and </a:t>
            </a:r>
            <a:r>
              <a:rPr lang="en-US" sz="2200" dirty="0">
                <a:sym typeface="Wingdings" charset="0"/>
              </a:rPr>
              <a:t>is accessible to all students</a:t>
            </a:r>
          </a:p>
          <a:p>
            <a:pPr>
              <a:buFont typeface="Wingdings" charset="2"/>
              <a:buChar char="§"/>
            </a:pPr>
            <a:r>
              <a:rPr lang="en-US" sz="2200" dirty="0">
                <a:solidFill>
                  <a:schemeClr val="tx1"/>
                </a:solidFill>
                <a:sym typeface="Wingdings" charset="0"/>
              </a:rPr>
              <a:t>Clarity and a thorough, well-presented guide to your course</a:t>
            </a:r>
            <a:endParaRPr lang="en-US" sz="2200" dirty="0">
              <a:sym typeface="Wingdings" charset="0"/>
            </a:endParaRPr>
          </a:p>
          <a:p>
            <a:pPr>
              <a:buFont typeface="Wingdings" charset="2"/>
              <a:buChar char="§"/>
            </a:pPr>
            <a:r>
              <a:rPr lang="en-US" sz="2200" dirty="0">
                <a:solidFill>
                  <a:schemeClr val="tx1"/>
                </a:solidFill>
                <a:sym typeface="Wingdings" charset="0"/>
              </a:rPr>
              <a:t>Students are well-informed, from the start, about course expectations and how to meet them; they are clear on the commitment required to be successful in the class</a:t>
            </a:r>
            <a:endParaRPr lang="en-US" sz="2200" dirty="0">
              <a:sym typeface="Wingdings" charset="0"/>
            </a:endParaRPr>
          </a:p>
          <a:p>
            <a:pPr>
              <a:buFont typeface="Wingdings" charset="2"/>
              <a:buChar char="§"/>
            </a:pPr>
            <a:r>
              <a:rPr lang="en-US" sz="2200" dirty="0">
                <a:solidFill>
                  <a:schemeClr val="tx1"/>
                </a:solidFill>
                <a:sym typeface="Wingdings" charset="0"/>
              </a:rPr>
              <a:t>Fosters responsibility and accountability on the students’ part </a:t>
            </a:r>
            <a:endParaRPr lang="en-US" sz="2200" dirty="0">
              <a:sym typeface="Wingdings" charset="0"/>
            </a:endParaRPr>
          </a:p>
          <a:p>
            <a:pPr>
              <a:buFont typeface="Wingdings" charset="2"/>
              <a:buChar char="§"/>
            </a:pPr>
            <a:r>
              <a:rPr lang="en-US" sz="2200" dirty="0">
                <a:solidFill>
                  <a:schemeClr val="tx1"/>
                </a:solidFill>
                <a:sym typeface="Wingdings" charset="0"/>
              </a:rPr>
              <a:t>Serves to organize both the instructor and students  </a:t>
            </a:r>
            <a:endParaRPr lang="en-US" sz="2200" dirty="0">
              <a:sym typeface="Wingdings" charset="0"/>
            </a:endParaRPr>
          </a:p>
        </p:txBody>
      </p:sp>
      <p:pic>
        <p:nvPicPr>
          <p:cNvPr id="4" name="Content Placeholder 5" descr="cartoon student asks did we cover in class last week? Teacher answers, it's in the syllabus ..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9389" y="1690688"/>
            <a:ext cx="5221503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247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the Course Syllabus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827983" y="1808086"/>
            <a:ext cx="6021117" cy="4192663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alibri" charset="0"/>
                <a:sym typeface="Wingdings" charset="0"/>
              </a:rPr>
              <a:t>Developing the syllabus should be a reflective exercise. Keep the following questions in mind when creating your course syllabus:</a:t>
            </a:r>
          </a:p>
          <a:p>
            <a:pPr>
              <a:buFont typeface="Wingdings" charset="2"/>
              <a:buChar char="§"/>
            </a:pPr>
            <a:r>
              <a:rPr lang="en-US" sz="2000" dirty="0">
                <a:latin typeface="Calibri" charset="0"/>
                <a:sym typeface="Wingdings" charset="0"/>
              </a:rPr>
              <a:t>Is the syllabus organized, reader-friendly, and ADA compliant?</a:t>
            </a:r>
          </a:p>
          <a:p>
            <a:pPr>
              <a:buFont typeface="Wingdings" charset="2"/>
              <a:buChar char="§"/>
            </a:pPr>
            <a:r>
              <a:rPr lang="en-US" sz="2000" dirty="0">
                <a:latin typeface="Calibri" charset="0"/>
                <a:sym typeface="Wingdings" charset="0"/>
              </a:rPr>
              <a:t>What does the syllabus include to communicate who you are and your teaching philosophy?</a:t>
            </a:r>
          </a:p>
          <a:p>
            <a:pPr>
              <a:buFont typeface="Wingdings" charset="2"/>
              <a:buChar char="§"/>
            </a:pPr>
            <a:r>
              <a:rPr lang="en-US" sz="2000" dirty="0">
                <a:latin typeface="Calibri" charset="0"/>
                <a:sym typeface="Wingdings" charset="0"/>
              </a:rPr>
              <a:t>How do you communicate your expectations for students such as course goals, student learning outcomes, assignments, and attendance/participation?</a:t>
            </a:r>
          </a:p>
          <a:p>
            <a:pPr>
              <a:buFont typeface="Wingdings" charset="2"/>
              <a:buChar char="§"/>
            </a:pPr>
            <a:r>
              <a:rPr lang="en-US" sz="2000" dirty="0">
                <a:latin typeface="Calibri" charset="0"/>
              </a:rPr>
              <a:t>Are the course and grading policies clear and without ambiguity?</a:t>
            </a:r>
          </a:p>
          <a:p>
            <a:pPr marL="0" indent="0">
              <a:buNone/>
            </a:pPr>
            <a:endParaRPr lang="en-US" sz="2400" dirty="0">
              <a:solidFill>
                <a:srgbClr val="40404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460" y="1974068"/>
            <a:ext cx="4557940" cy="22775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555555"/>
                </a:solidFill>
                <a:latin typeface="Calibri" charset="0"/>
              </a:rPr>
              <a:t>The purpose of the course syllabus is to provide:</a:t>
            </a:r>
            <a:r>
              <a:rPr lang="en-US" dirty="0">
                <a:solidFill>
                  <a:srgbClr val="555555"/>
                </a:solidFill>
                <a:latin typeface="Calibri" charset="0"/>
              </a:rPr>
              <a:t> </a:t>
            </a:r>
          </a:p>
          <a:p>
            <a:endParaRPr lang="en-US" dirty="0">
              <a:latin typeface="Calibri" charset="0"/>
            </a:endParaRPr>
          </a:p>
          <a:p>
            <a:r>
              <a:rPr lang="en-US" b="1" dirty="0">
                <a:solidFill>
                  <a:srgbClr val="555555"/>
                </a:solidFill>
                <a:latin typeface="Calibri" charset="0"/>
              </a:rPr>
              <a:t>“…the overall pattern of the course so a course does not feel like disjointed assignments and activities, but instead an organized and meaningful journey.”</a:t>
            </a:r>
          </a:p>
          <a:p>
            <a:pPr algn="r"/>
            <a:endParaRPr lang="en-US" dirty="0">
              <a:latin typeface="Calibri" charset="0"/>
            </a:endParaRPr>
          </a:p>
          <a:p>
            <a:pPr algn="r"/>
            <a:r>
              <a:rPr lang="en-US" sz="1600" i="1" dirty="0">
                <a:solidFill>
                  <a:srgbClr val="555555"/>
                </a:solidFill>
                <a:latin typeface="Calibri" charset="0"/>
              </a:rPr>
              <a:t>University of Texas Faculty Innovation Center</a:t>
            </a:r>
            <a:endParaRPr lang="en-US" sz="16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765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Distance Education and ADA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294" y="1617664"/>
            <a:ext cx="10915299" cy="4625974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buFont typeface="Wingdings" charset="2"/>
              <a:buChar char="§"/>
            </a:pPr>
            <a:r>
              <a:rPr lang="en-US" sz="2400" dirty="0">
                <a:sym typeface="Wingdings" charset="0"/>
              </a:rPr>
              <a:t>Communicate frequency and methods of contact</a:t>
            </a:r>
          </a:p>
          <a:p>
            <a:pPr>
              <a:buFont typeface="Wingdings" charset="2"/>
              <a:buChar char="§"/>
            </a:pPr>
            <a:r>
              <a:rPr lang="en-US" sz="2400" dirty="0">
                <a:sym typeface="Wingdings" charset="0"/>
              </a:rPr>
              <a:t>Explain the drop policy and login requirements (e.g. must log in the first day to hold their place)</a:t>
            </a:r>
          </a:p>
          <a:p>
            <a:pPr>
              <a:buFont typeface="Wingdings" charset="2"/>
              <a:buChar char="§"/>
            </a:pPr>
            <a:r>
              <a:rPr lang="en-US" sz="2400" dirty="0">
                <a:sym typeface="Wingdings" charset="0"/>
              </a:rPr>
              <a:t>Describe the requirements for maintaining attendance/participation</a:t>
            </a:r>
          </a:p>
          <a:p>
            <a:pPr lvl="1"/>
            <a:r>
              <a:rPr lang="en-US" sz="2000" dirty="0">
                <a:sym typeface="Wingdings" charset="0"/>
              </a:rPr>
              <a:t>Login does not count as LDA – students must submit weekly graded items</a:t>
            </a:r>
          </a:p>
          <a:p>
            <a:pPr lvl="1"/>
            <a:r>
              <a:rPr lang="en-US" sz="2000" dirty="0">
                <a:sym typeface="Wingdings" charset="0"/>
              </a:rPr>
              <a:t>Discuss expected time spent per week working in the course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charset="0"/>
              </a:rPr>
              <a:t>Discuss academic honesty policy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List software and hardware requirements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Provide Moodle Help and technical support information</a:t>
            </a:r>
          </a:p>
          <a:p>
            <a:pPr lvl="1">
              <a:buFont typeface="Wingdings" charset="2"/>
              <a:buChar char="§"/>
            </a:pPr>
            <a:r>
              <a:rPr lang="en-US" sz="2000" dirty="0"/>
              <a:t>If using publisher sites, include their tech support </a:t>
            </a:r>
          </a:p>
        </p:txBody>
      </p:sp>
      <p:pic>
        <p:nvPicPr>
          <p:cNvPr id="4" name="Picture 3" descr="cartoon student-using-compute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7674" y="3912692"/>
            <a:ext cx="2336126" cy="233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551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an Accessible 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400" dirty="0"/>
              <a:t>In addition to the best practices previously discussed:</a:t>
            </a:r>
          </a:p>
          <a:p>
            <a:pPr lvl="1">
              <a:buFont typeface="Wingdings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Include structure by using heading style features in Word </a:t>
            </a:r>
          </a:p>
          <a:p>
            <a:pPr lvl="1">
              <a:buFont typeface="Wingdings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Provide meaningful alternative text or description to graphics, charts, images, photos, text boxes, or objects</a:t>
            </a:r>
          </a:p>
          <a:p>
            <a:pPr lvl="1">
              <a:buFont typeface="Wingdings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Hyperlink display text should start with the name or title of the linked page, followed by the URL. (e.g.,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COM homepage http://www.marin.edu/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Note the logical reading order of the screen reader is to read information from left to right and from top to bottom, one line at a time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Tables must indicate header row on all pages and should not be nested</a:t>
            </a:r>
            <a:endParaRPr lang="en-US" dirty="0">
              <a:solidFill>
                <a:schemeClr val="tx1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149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Group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963" y="1846263"/>
            <a:ext cx="9451092" cy="1039812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US" sz="2000" dirty="0"/>
              <a:t>Activity: Work together to Identify the areas noncompliant areas of a syllabus: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404040"/>
                </a:solidFill>
                <a:hlinkClick r:id="rId3"/>
              </a:rPr>
              <a:t>Inaccessible Sample Syllabus 1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cartoon hands puting puzzle pieces together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3688" y="2785840"/>
            <a:ext cx="3124199" cy="325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651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Syllabus Discussion</a:t>
            </a:r>
          </a:p>
        </p:txBody>
      </p:sp>
      <p:pic>
        <p:nvPicPr>
          <p:cNvPr id="4" name="Content Placeholder 3" descr="Discussion group around table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2805" y="2646620"/>
            <a:ext cx="4766863" cy="3575147"/>
          </a:xfrm>
        </p:spPr>
      </p:pic>
      <p:sp>
        <p:nvSpPr>
          <p:cNvPr id="5" name="TextBox 4"/>
          <p:cNvSpPr txBox="1"/>
          <p:nvPr/>
        </p:nvSpPr>
        <p:spPr>
          <a:xfrm>
            <a:off x="1138161" y="1910833"/>
            <a:ext cx="8150805" cy="40011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View the </a:t>
            </a:r>
            <a:r>
              <a:rPr lang="en-US" sz="2000" dirty="0">
                <a:hlinkClick r:id="rId4"/>
              </a:rPr>
              <a:t>Inaccessible Sample Syllabus 1 (with problems noted)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2190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2092</TotalTime>
  <Words>878</Words>
  <Application>Microsoft Office PowerPoint</Application>
  <PresentationFormat>Widescreen</PresentationFormat>
  <Paragraphs>87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Syllabus 101</vt:lpstr>
      <vt:lpstr> The course syllabus should:</vt:lpstr>
      <vt:lpstr>The course syllabus should not…</vt:lpstr>
      <vt:lpstr>What a best-practice course syllabus accomplishes:</vt:lpstr>
      <vt:lpstr>Developing the Course Syllabus</vt:lpstr>
      <vt:lpstr> Distance Education and ADA Considerations</vt:lpstr>
      <vt:lpstr>Components of an Accessible Syllabus</vt:lpstr>
      <vt:lpstr>Workshop Group Activity</vt:lpstr>
      <vt:lpstr>Sample Syllabus Discussion</vt:lpstr>
      <vt:lpstr>Other considerations...</vt:lpstr>
      <vt:lpstr>College of Marin  Course Syllabus 101 Guidelines</vt:lpstr>
      <vt:lpstr>Questions? </vt:lpstr>
    </vt:vector>
  </TitlesOfParts>
  <Company>MARIN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Division/Area Name</dc:title>
  <dc:creator>Jonathan Eldridge</dc:creator>
  <cp:lastModifiedBy>Cari Torres</cp:lastModifiedBy>
  <cp:revision>153</cp:revision>
  <cp:lastPrinted>2016-08-15T19:19:05Z</cp:lastPrinted>
  <dcterms:created xsi:type="dcterms:W3CDTF">2015-11-10T00:08:26Z</dcterms:created>
  <dcterms:modified xsi:type="dcterms:W3CDTF">2016-08-15T19:57:04Z</dcterms:modified>
</cp:coreProperties>
</file>